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4" r:id="rId12"/>
    <p:sldId id="267" r:id="rId13"/>
    <p:sldId id="272" r:id="rId14"/>
    <p:sldId id="270" r:id="rId15"/>
    <p:sldId id="276" r:id="rId16"/>
    <p:sldId id="266" r:id="rId17"/>
    <p:sldId id="268" r:id="rId18"/>
    <p:sldId id="269" r:id="rId19"/>
    <p:sldId id="271" r:id="rId20"/>
    <p:sldId id="280" r:id="rId21"/>
    <p:sldId id="281" r:id="rId22"/>
    <p:sldId id="283" r:id="rId23"/>
    <p:sldId id="284" r:id="rId24"/>
    <p:sldId id="282" r:id="rId25"/>
    <p:sldId id="285" r:id="rId26"/>
    <p:sldId id="286" r:id="rId27"/>
    <p:sldId id="287"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11/16/2020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11/16/2020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11/16/2020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11/16/2020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realpython.com/build-recommendation-engine-collaborative-filtering/#what-is-collaborative-filte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0C00-CA42-4D99-96F5-3BB71B26D5E1}"/>
              </a:ext>
            </a:extLst>
          </p:cNvPr>
          <p:cNvSpPr>
            <a:spLocks noGrp="1"/>
          </p:cNvSpPr>
          <p:nvPr>
            <p:ph type="ctrTitle"/>
          </p:nvPr>
        </p:nvSpPr>
        <p:spPr/>
        <p:txBody>
          <a:bodyPr/>
          <a:lstStyle/>
          <a:p>
            <a:r>
              <a:rPr lang="en-IN" dirty="0"/>
              <a:t>Collaborative Filtering</a:t>
            </a:r>
          </a:p>
        </p:txBody>
      </p:sp>
      <p:sp>
        <p:nvSpPr>
          <p:cNvPr id="3" name="Subtitle 2">
            <a:extLst>
              <a:ext uri="{FF2B5EF4-FFF2-40B4-BE49-F238E27FC236}">
                <a16:creationId xmlns:a16="http://schemas.microsoft.com/office/drawing/2014/main" id="{8116F5EE-5F0F-4A5B-9B9B-B208D70E03EA}"/>
              </a:ext>
            </a:extLst>
          </p:cNvPr>
          <p:cNvSpPr>
            <a:spLocks noGrp="1"/>
          </p:cNvSpPr>
          <p:nvPr>
            <p:ph type="subTitle" idx="1"/>
          </p:nvPr>
        </p:nvSpPr>
        <p:spPr>
          <a:xfrm>
            <a:off x="2679906" y="3956280"/>
            <a:ext cx="6831673" cy="477176"/>
          </a:xfrm>
        </p:spPr>
        <p:txBody>
          <a:bodyPr/>
          <a:lstStyle/>
          <a:p>
            <a:r>
              <a:rPr lang="en-IN" dirty="0"/>
              <a:t>Arunabh Singh – W9D2 July 2020 Cohort</a:t>
            </a:r>
          </a:p>
        </p:txBody>
      </p:sp>
    </p:spTree>
    <p:extLst>
      <p:ext uri="{BB962C8B-B14F-4D97-AF65-F5344CB8AC3E}">
        <p14:creationId xmlns:p14="http://schemas.microsoft.com/office/powerpoint/2010/main" val="4243729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4CFB-9A7A-4BE9-AED3-9B077546A66B}"/>
              </a:ext>
            </a:extLst>
          </p:cNvPr>
          <p:cNvSpPr>
            <a:spLocks noGrp="1"/>
          </p:cNvSpPr>
          <p:nvPr>
            <p:ph type="title"/>
          </p:nvPr>
        </p:nvSpPr>
        <p:spPr>
          <a:xfrm>
            <a:off x="1371600" y="685800"/>
            <a:ext cx="9601200" cy="718127"/>
          </a:xfrm>
        </p:spPr>
        <p:txBody>
          <a:bodyPr/>
          <a:lstStyle/>
          <a:p>
            <a:r>
              <a:rPr lang="en-IN" dirty="0"/>
              <a:t>Item based collaborative filtering</a:t>
            </a:r>
          </a:p>
        </p:txBody>
      </p:sp>
      <p:sp>
        <p:nvSpPr>
          <p:cNvPr id="3" name="Content Placeholder 2">
            <a:extLst>
              <a:ext uri="{FF2B5EF4-FFF2-40B4-BE49-F238E27FC236}">
                <a16:creationId xmlns:a16="http://schemas.microsoft.com/office/drawing/2014/main" id="{9938544D-02F3-4A21-875B-0852A4BE7E09}"/>
              </a:ext>
            </a:extLst>
          </p:cNvPr>
          <p:cNvSpPr>
            <a:spLocks noGrp="1"/>
          </p:cNvSpPr>
          <p:nvPr>
            <p:ph idx="1"/>
          </p:nvPr>
        </p:nvSpPr>
        <p:spPr>
          <a:xfrm>
            <a:off x="1371600" y="1320799"/>
            <a:ext cx="9601200" cy="1736437"/>
          </a:xfrm>
        </p:spPr>
        <p:txBody>
          <a:bodyPr>
            <a:normAutofit fontScale="92500" lnSpcReduction="20000"/>
          </a:bodyPr>
          <a:lstStyle/>
          <a:p>
            <a:r>
              <a:rPr lang="en-US" dirty="0"/>
              <a:t>Item based collaborative filtering was introduced 1998 by Amazon[6]. Unlike user based collaborative filtering, item based filtering looks at the similarity between different items, and does this by taking note of how many users that bought item X also bought item Y. </a:t>
            </a:r>
          </a:p>
          <a:p>
            <a:r>
              <a:rPr lang="en-US" dirty="0"/>
              <a:t>If the correlation is high enough, a similarity can be presumed to exist between the two items, and they can be assumed to be similar to one another.</a:t>
            </a:r>
          </a:p>
          <a:p>
            <a:r>
              <a:rPr lang="en-US" dirty="0"/>
              <a:t>This item can then be recommended to a user</a:t>
            </a:r>
            <a:endParaRPr lang="en-IN" dirty="0"/>
          </a:p>
        </p:txBody>
      </p:sp>
      <p:pic>
        <p:nvPicPr>
          <p:cNvPr id="6" name="Picture 5">
            <a:extLst>
              <a:ext uri="{FF2B5EF4-FFF2-40B4-BE49-F238E27FC236}">
                <a16:creationId xmlns:a16="http://schemas.microsoft.com/office/drawing/2014/main" id="{FABDC0AA-C1CC-4249-AFEE-8F2FC34274DC}"/>
              </a:ext>
            </a:extLst>
          </p:cNvPr>
          <p:cNvPicPr>
            <a:picLocks noChangeAspect="1"/>
          </p:cNvPicPr>
          <p:nvPr/>
        </p:nvPicPr>
        <p:blipFill>
          <a:blip r:embed="rId2"/>
          <a:stretch>
            <a:fillRect/>
          </a:stretch>
        </p:blipFill>
        <p:spPr>
          <a:xfrm>
            <a:off x="3883891" y="3222336"/>
            <a:ext cx="5509492" cy="3438236"/>
          </a:xfrm>
          <a:prstGeom prst="rect">
            <a:avLst/>
          </a:prstGeom>
        </p:spPr>
      </p:pic>
    </p:spTree>
    <p:extLst>
      <p:ext uri="{BB962C8B-B14F-4D97-AF65-F5344CB8AC3E}">
        <p14:creationId xmlns:p14="http://schemas.microsoft.com/office/powerpoint/2010/main" val="43252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911A-CA11-4D10-81B9-83B9BAD3612B}"/>
              </a:ext>
            </a:extLst>
          </p:cNvPr>
          <p:cNvSpPr>
            <a:spLocks noGrp="1"/>
          </p:cNvSpPr>
          <p:nvPr>
            <p:ph type="title"/>
          </p:nvPr>
        </p:nvSpPr>
        <p:spPr>
          <a:xfrm>
            <a:off x="1722581" y="1925782"/>
            <a:ext cx="9601200" cy="1485900"/>
          </a:xfrm>
        </p:spPr>
        <p:txBody>
          <a:bodyPr/>
          <a:lstStyle/>
          <a:p>
            <a:r>
              <a:rPr lang="en-IN" dirty="0"/>
              <a:t>Model Based Collaborative Filtering</a:t>
            </a:r>
          </a:p>
        </p:txBody>
      </p:sp>
    </p:spTree>
    <p:extLst>
      <p:ext uri="{BB962C8B-B14F-4D97-AF65-F5344CB8AC3E}">
        <p14:creationId xmlns:p14="http://schemas.microsoft.com/office/powerpoint/2010/main" val="370459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16CFBA-11B5-417A-8115-115E13492C33}"/>
              </a:ext>
            </a:extLst>
          </p:cNvPr>
          <p:cNvPicPr>
            <a:picLocks noChangeAspect="1"/>
          </p:cNvPicPr>
          <p:nvPr/>
        </p:nvPicPr>
        <p:blipFill>
          <a:blip r:embed="rId2"/>
          <a:stretch>
            <a:fillRect/>
          </a:stretch>
        </p:blipFill>
        <p:spPr>
          <a:xfrm>
            <a:off x="991433" y="434110"/>
            <a:ext cx="8782515" cy="4213657"/>
          </a:xfrm>
          <a:prstGeom prst="rect">
            <a:avLst/>
          </a:prstGeom>
        </p:spPr>
      </p:pic>
      <p:sp>
        <p:nvSpPr>
          <p:cNvPr id="6" name="TextBox 5">
            <a:extLst>
              <a:ext uri="{FF2B5EF4-FFF2-40B4-BE49-F238E27FC236}">
                <a16:creationId xmlns:a16="http://schemas.microsoft.com/office/drawing/2014/main" id="{CCA2AC36-AD5A-4761-B650-792DDCE49F6B}"/>
              </a:ext>
            </a:extLst>
          </p:cNvPr>
          <p:cNvSpPr txBox="1"/>
          <p:nvPr/>
        </p:nvSpPr>
        <p:spPr>
          <a:xfrm>
            <a:off x="991433" y="4922982"/>
            <a:ext cx="8782515" cy="1200329"/>
          </a:xfrm>
          <a:prstGeom prst="rect">
            <a:avLst/>
          </a:prstGeom>
          <a:noFill/>
        </p:spPr>
        <p:txBody>
          <a:bodyPr wrap="square" rtlCol="0">
            <a:spAutoFit/>
          </a:bodyPr>
          <a:lstStyle/>
          <a:p>
            <a:pPr marL="285750" indent="-285750">
              <a:buFont typeface="Arial" panose="020B0604020202020204" pitchFamily="34" charset="0"/>
              <a:buChar char="•"/>
            </a:pPr>
            <a:r>
              <a:rPr lang="en-IN" dirty="0"/>
              <a:t>Matrix Factorization helps us reduce Movie Ratings Matrix into Movies and Users Matrix.</a:t>
            </a:r>
          </a:p>
          <a:p>
            <a:pPr marL="285750" indent="-285750">
              <a:buFont typeface="Arial" panose="020B0604020202020204" pitchFamily="34" charset="0"/>
              <a:buChar char="•"/>
            </a:pPr>
            <a:r>
              <a:rPr lang="en-IN" dirty="0"/>
              <a:t>These Matrices will be dense representations of the Movie Ratings Matrix.</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5157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D2220-89F9-46AE-828F-6FDEA4466E92}"/>
              </a:ext>
            </a:extLst>
          </p:cNvPr>
          <p:cNvSpPr>
            <a:spLocks noGrp="1"/>
          </p:cNvSpPr>
          <p:nvPr>
            <p:ph type="title"/>
          </p:nvPr>
        </p:nvSpPr>
        <p:spPr>
          <a:xfrm>
            <a:off x="1371600" y="685800"/>
            <a:ext cx="9601200" cy="551873"/>
          </a:xfrm>
        </p:spPr>
        <p:txBody>
          <a:bodyPr>
            <a:normAutofit fontScale="90000"/>
          </a:bodyPr>
          <a:lstStyle/>
          <a:p>
            <a:r>
              <a:rPr lang="en-IN" dirty="0"/>
              <a:t>Example matrix Factorization using PCA</a:t>
            </a:r>
          </a:p>
        </p:txBody>
      </p:sp>
      <p:pic>
        <p:nvPicPr>
          <p:cNvPr id="4" name="Picture 3">
            <a:extLst>
              <a:ext uri="{FF2B5EF4-FFF2-40B4-BE49-F238E27FC236}">
                <a16:creationId xmlns:a16="http://schemas.microsoft.com/office/drawing/2014/main" id="{04CCDBAE-38E0-4B2D-859D-68EF1B31F973}"/>
              </a:ext>
            </a:extLst>
          </p:cNvPr>
          <p:cNvPicPr>
            <a:picLocks noChangeAspect="1"/>
          </p:cNvPicPr>
          <p:nvPr/>
        </p:nvPicPr>
        <p:blipFill>
          <a:blip r:embed="rId2"/>
          <a:stretch>
            <a:fillRect/>
          </a:stretch>
        </p:blipFill>
        <p:spPr>
          <a:xfrm>
            <a:off x="1371600" y="1557078"/>
            <a:ext cx="8972982" cy="4615122"/>
          </a:xfrm>
          <a:prstGeom prst="rect">
            <a:avLst/>
          </a:prstGeom>
        </p:spPr>
      </p:pic>
    </p:spTree>
    <p:extLst>
      <p:ext uri="{BB962C8B-B14F-4D97-AF65-F5344CB8AC3E}">
        <p14:creationId xmlns:p14="http://schemas.microsoft.com/office/powerpoint/2010/main" val="2467092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888E-FE7F-4615-B7C8-E73CF970DCD4}"/>
              </a:ext>
            </a:extLst>
          </p:cNvPr>
          <p:cNvSpPr>
            <a:spLocks noGrp="1"/>
          </p:cNvSpPr>
          <p:nvPr>
            <p:ph type="title"/>
          </p:nvPr>
        </p:nvSpPr>
        <p:spPr>
          <a:xfrm>
            <a:off x="1371600" y="685800"/>
            <a:ext cx="9601200" cy="782782"/>
          </a:xfrm>
        </p:spPr>
        <p:txBody>
          <a:bodyPr/>
          <a:lstStyle/>
          <a:p>
            <a:r>
              <a:rPr lang="en-IN" dirty="0"/>
              <a:t>How our data looks like</a:t>
            </a:r>
          </a:p>
        </p:txBody>
      </p:sp>
      <p:pic>
        <p:nvPicPr>
          <p:cNvPr id="4" name="Picture 3">
            <a:extLst>
              <a:ext uri="{FF2B5EF4-FFF2-40B4-BE49-F238E27FC236}">
                <a16:creationId xmlns:a16="http://schemas.microsoft.com/office/drawing/2014/main" id="{1DF1EAD1-22A6-4B79-91BC-AE18FAAF9260}"/>
              </a:ext>
            </a:extLst>
          </p:cNvPr>
          <p:cNvPicPr>
            <a:picLocks noChangeAspect="1"/>
          </p:cNvPicPr>
          <p:nvPr/>
        </p:nvPicPr>
        <p:blipFill>
          <a:blip r:embed="rId2"/>
          <a:stretch>
            <a:fillRect/>
          </a:stretch>
        </p:blipFill>
        <p:spPr>
          <a:xfrm>
            <a:off x="1371600" y="1662546"/>
            <a:ext cx="8243455" cy="3324225"/>
          </a:xfrm>
          <a:prstGeom prst="rect">
            <a:avLst/>
          </a:prstGeom>
        </p:spPr>
      </p:pic>
      <p:sp>
        <p:nvSpPr>
          <p:cNvPr id="5" name="TextBox 4">
            <a:extLst>
              <a:ext uri="{FF2B5EF4-FFF2-40B4-BE49-F238E27FC236}">
                <a16:creationId xmlns:a16="http://schemas.microsoft.com/office/drawing/2014/main" id="{6990D826-5C24-4984-9C2A-6A849361DD04}"/>
              </a:ext>
            </a:extLst>
          </p:cNvPr>
          <p:cNvSpPr txBox="1"/>
          <p:nvPr/>
        </p:nvSpPr>
        <p:spPr>
          <a:xfrm>
            <a:off x="1302327" y="5384800"/>
            <a:ext cx="8312728" cy="923330"/>
          </a:xfrm>
          <a:prstGeom prst="rect">
            <a:avLst/>
          </a:prstGeom>
          <a:noFill/>
        </p:spPr>
        <p:txBody>
          <a:bodyPr wrap="square" rtlCol="0">
            <a:spAutoFit/>
          </a:bodyPr>
          <a:lstStyle/>
          <a:p>
            <a:r>
              <a:rPr lang="en-IN" dirty="0">
                <a:solidFill>
                  <a:srgbClr val="FF0000"/>
                </a:solidFill>
              </a:rPr>
              <a:t>We cant use PCA on this as there are missing values unlike before</a:t>
            </a:r>
          </a:p>
          <a:p>
            <a:r>
              <a:rPr lang="en-IN" dirty="0">
                <a:solidFill>
                  <a:srgbClr val="FF0000"/>
                </a:solidFill>
              </a:rPr>
              <a:t>Can we use this half filled matrix to get unfilled ratings for each user ? Let’s see how ML can help</a:t>
            </a:r>
          </a:p>
        </p:txBody>
      </p:sp>
    </p:spTree>
    <p:extLst>
      <p:ext uri="{BB962C8B-B14F-4D97-AF65-F5344CB8AC3E}">
        <p14:creationId xmlns:p14="http://schemas.microsoft.com/office/powerpoint/2010/main" val="3038361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2754-EB85-4503-8054-49E42E488E0A}"/>
              </a:ext>
            </a:extLst>
          </p:cNvPr>
          <p:cNvSpPr>
            <a:spLocks noGrp="1"/>
          </p:cNvSpPr>
          <p:nvPr>
            <p:ph type="title"/>
          </p:nvPr>
        </p:nvSpPr>
        <p:spPr>
          <a:xfrm>
            <a:off x="1371600" y="685800"/>
            <a:ext cx="9601200" cy="727364"/>
          </a:xfrm>
        </p:spPr>
        <p:txBody>
          <a:bodyPr>
            <a:normAutofit fontScale="90000"/>
          </a:bodyPr>
          <a:lstStyle/>
          <a:p>
            <a:r>
              <a:rPr lang="en-IN" dirty="0"/>
              <a:t>Can we really use SVD if we cant use PCA?</a:t>
            </a:r>
          </a:p>
        </p:txBody>
      </p:sp>
      <p:sp>
        <p:nvSpPr>
          <p:cNvPr id="3" name="Content Placeholder 2">
            <a:extLst>
              <a:ext uri="{FF2B5EF4-FFF2-40B4-BE49-F238E27FC236}">
                <a16:creationId xmlns:a16="http://schemas.microsoft.com/office/drawing/2014/main" id="{1D114F5F-4B60-4B01-8F1C-D9890C43282F}"/>
              </a:ext>
            </a:extLst>
          </p:cNvPr>
          <p:cNvSpPr>
            <a:spLocks noGrp="1"/>
          </p:cNvSpPr>
          <p:nvPr>
            <p:ph idx="1"/>
          </p:nvPr>
        </p:nvSpPr>
        <p:spPr>
          <a:xfrm>
            <a:off x="1371600" y="1413164"/>
            <a:ext cx="9601200" cy="2687781"/>
          </a:xfrm>
        </p:spPr>
        <p:txBody>
          <a:bodyPr/>
          <a:lstStyle/>
          <a:p>
            <a:r>
              <a:rPr lang="en-IN" dirty="0"/>
              <a:t>This is not SVD in reality.</a:t>
            </a:r>
          </a:p>
          <a:p>
            <a:r>
              <a:rPr lang="en-IN" dirty="0"/>
              <a:t>Actual SVD works on filled data in matrices like PCA does.</a:t>
            </a:r>
          </a:p>
          <a:p>
            <a:r>
              <a:rPr lang="en-IN" dirty="0"/>
              <a:t>This SVD is basically an algorithm inspired from SVD.</a:t>
            </a:r>
          </a:p>
          <a:p>
            <a:r>
              <a:rPr lang="en-IN" dirty="0"/>
              <a:t>Trivia: The algorithm used in Netflix Prize data was a variant of SVD known as SVD++ and also used Restricted Boltzmann Machines. </a:t>
            </a:r>
          </a:p>
          <a:p>
            <a:r>
              <a:rPr lang="en-IN" dirty="0"/>
              <a:t>Other variants of SVD include Truncated SVD and Funk SVD.</a:t>
            </a:r>
          </a:p>
        </p:txBody>
      </p:sp>
    </p:spTree>
    <p:extLst>
      <p:ext uri="{BB962C8B-B14F-4D97-AF65-F5344CB8AC3E}">
        <p14:creationId xmlns:p14="http://schemas.microsoft.com/office/powerpoint/2010/main" val="3188180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64AC-0A4D-4B21-960E-23437AB1225D}"/>
              </a:ext>
            </a:extLst>
          </p:cNvPr>
          <p:cNvSpPr>
            <a:spLocks noGrp="1"/>
          </p:cNvSpPr>
          <p:nvPr>
            <p:ph type="title"/>
          </p:nvPr>
        </p:nvSpPr>
        <p:spPr>
          <a:xfrm>
            <a:off x="1371600" y="316345"/>
            <a:ext cx="9601200" cy="635000"/>
          </a:xfrm>
        </p:spPr>
        <p:txBody>
          <a:bodyPr>
            <a:normAutofit fontScale="90000"/>
          </a:bodyPr>
          <a:lstStyle/>
          <a:p>
            <a:r>
              <a:rPr lang="en-IN" dirty="0"/>
              <a:t>Model Based Collaborative Filtering</a:t>
            </a:r>
          </a:p>
        </p:txBody>
      </p:sp>
      <p:pic>
        <p:nvPicPr>
          <p:cNvPr id="9" name="Picture 8">
            <a:extLst>
              <a:ext uri="{FF2B5EF4-FFF2-40B4-BE49-F238E27FC236}">
                <a16:creationId xmlns:a16="http://schemas.microsoft.com/office/drawing/2014/main" id="{65B17A9B-52B6-48C7-BCB7-4A98BB6A7B6B}"/>
              </a:ext>
            </a:extLst>
          </p:cNvPr>
          <p:cNvPicPr>
            <a:picLocks noChangeAspect="1"/>
          </p:cNvPicPr>
          <p:nvPr/>
        </p:nvPicPr>
        <p:blipFill>
          <a:blip r:embed="rId2"/>
          <a:stretch>
            <a:fillRect/>
          </a:stretch>
        </p:blipFill>
        <p:spPr>
          <a:xfrm>
            <a:off x="1473486" y="1124611"/>
            <a:ext cx="9601201" cy="4958256"/>
          </a:xfrm>
          <a:prstGeom prst="rect">
            <a:avLst/>
          </a:prstGeom>
        </p:spPr>
      </p:pic>
    </p:spTree>
    <p:extLst>
      <p:ext uri="{BB962C8B-B14F-4D97-AF65-F5344CB8AC3E}">
        <p14:creationId xmlns:p14="http://schemas.microsoft.com/office/powerpoint/2010/main" val="3963372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2A31C-C4C3-4760-986E-6F56E978CC25}"/>
              </a:ext>
            </a:extLst>
          </p:cNvPr>
          <p:cNvPicPr>
            <a:picLocks noChangeAspect="1"/>
          </p:cNvPicPr>
          <p:nvPr/>
        </p:nvPicPr>
        <p:blipFill>
          <a:blip r:embed="rId2"/>
          <a:stretch>
            <a:fillRect/>
          </a:stretch>
        </p:blipFill>
        <p:spPr>
          <a:xfrm>
            <a:off x="1002146" y="233709"/>
            <a:ext cx="9829800" cy="4637174"/>
          </a:xfrm>
          <a:prstGeom prst="rect">
            <a:avLst/>
          </a:prstGeom>
        </p:spPr>
      </p:pic>
    </p:spTree>
    <p:extLst>
      <p:ext uri="{BB962C8B-B14F-4D97-AF65-F5344CB8AC3E}">
        <p14:creationId xmlns:p14="http://schemas.microsoft.com/office/powerpoint/2010/main" val="56226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DFEBA-EA37-48C8-B6A4-481E2F57274D}"/>
              </a:ext>
            </a:extLst>
          </p:cNvPr>
          <p:cNvPicPr>
            <a:picLocks noChangeAspect="1"/>
          </p:cNvPicPr>
          <p:nvPr/>
        </p:nvPicPr>
        <p:blipFill>
          <a:blip r:embed="rId2"/>
          <a:stretch>
            <a:fillRect/>
          </a:stretch>
        </p:blipFill>
        <p:spPr>
          <a:xfrm>
            <a:off x="1173019" y="97675"/>
            <a:ext cx="10210800" cy="3014980"/>
          </a:xfrm>
          <a:prstGeom prst="rect">
            <a:avLst/>
          </a:prstGeom>
        </p:spPr>
      </p:pic>
      <p:pic>
        <p:nvPicPr>
          <p:cNvPr id="5" name="Picture 4">
            <a:extLst>
              <a:ext uri="{FF2B5EF4-FFF2-40B4-BE49-F238E27FC236}">
                <a16:creationId xmlns:a16="http://schemas.microsoft.com/office/drawing/2014/main" id="{CD77ABD0-4F24-4EF2-9BC7-51ECA84BC400}"/>
              </a:ext>
            </a:extLst>
          </p:cNvPr>
          <p:cNvPicPr>
            <a:picLocks noChangeAspect="1"/>
          </p:cNvPicPr>
          <p:nvPr/>
        </p:nvPicPr>
        <p:blipFill>
          <a:blip r:embed="rId3"/>
          <a:stretch>
            <a:fillRect/>
          </a:stretch>
        </p:blipFill>
        <p:spPr>
          <a:xfrm>
            <a:off x="1246910" y="3632776"/>
            <a:ext cx="10210800" cy="2112242"/>
          </a:xfrm>
          <a:prstGeom prst="rect">
            <a:avLst/>
          </a:prstGeom>
        </p:spPr>
      </p:pic>
    </p:spTree>
    <p:extLst>
      <p:ext uri="{BB962C8B-B14F-4D97-AF65-F5344CB8AC3E}">
        <p14:creationId xmlns:p14="http://schemas.microsoft.com/office/powerpoint/2010/main" val="323393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7F970B-70BA-4FFE-802C-BA981252D5BD}"/>
              </a:ext>
            </a:extLst>
          </p:cNvPr>
          <p:cNvPicPr>
            <a:picLocks noChangeAspect="1"/>
          </p:cNvPicPr>
          <p:nvPr/>
        </p:nvPicPr>
        <p:blipFill>
          <a:blip r:embed="rId2"/>
          <a:stretch>
            <a:fillRect/>
          </a:stretch>
        </p:blipFill>
        <p:spPr>
          <a:xfrm>
            <a:off x="923636" y="172459"/>
            <a:ext cx="10741891" cy="2930959"/>
          </a:xfrm>
          <a:prstGeom prst="rect">
            <a:avLst/>
          </a:prstGeom>
        </p:spPr>
      </p:pic>
      <p:pic>
        <p:nvPicPr>
          <p:cNvPr id="5" name="Picture 4">
            <a:extLst>
              <a:ext uri="{FF2B5EF4-FFF2-40B4-BE49-F238E27FC236}">
                <a16:creationId xmlns:a16="http://schemas.microsoft.com/office/drawing/2014/main" id="{CAF46FC3-2E1F-4C18-B4BE-F8AF469BE61D}"/>
              </a:ext>
            </a:extLst>
          </p:cNvPr>
          <p:cNvPicPr>
            <a:picLocks noChangeAspect="1"/>
          </p:cNvPicPr>
          <p:nvPr/>
        </p:nvPicPr>
        <p:blipFill>
          <a:blip r:embed="rId3"/>
          <a:stretch>
            <a:fillRect/>
          </a:stretch>
        </p:blipFill>
        <p:spPr>
          <a:xfrm>
            <a:off x="923637" y="3389891"/>
            <a:ext cx="10741890" cy="3295650"/>
          </a:xfrm>
          <a:prstGeom prst="rect">
            <a:avLst/>
          </a:prstGeom>
        </p:spPr>
      </p:pic>
    </p:spTree>
    <p:extLst>
      <p:ext uri="{BB962C8B-B14F-4D97-AF65-F5344CB8AC3E}">
        <p14:creationId xmlns:p14="http://schemas.microsoft.com/office/powerpoint/2010/main" val="695881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5F25D-7F59-44BC-A560-17D6D3898B2A}"/>
              </a:ext>
            </a:extLst>
          </p:cNvPr>
          <p:cNvSpPr>
            <a:spLocks noGrp="1"/>
          </p:cNvSpPr>
          <p:nvPr>
            <p:ph idx="1"/>
          </p:nvPr>
        </p:nvSpPr>
        <p:spPr>
          <a:xfrm>
            <a:off x="1295400" y="369455"/>
            <a:ext cx="9601200" cy="2789381"/>
          </a:xfrm>
        </p:spPr>
        <p:txBody>
          <a:bodyPr/>
          <a:lstStyle/>
          <a:p>
            <a:pPr algn="l"/>
            <a:r>
              <a:rPr lang="en-US" b="1" i="0" dirty="0">
                <a:solidFill>
                  <a:srgbClr val="222222"/>
                </a:solidFill>
                <a:effectLst/>
                <a:latin typeface="source sans pro" panose="020B0503030403020204" pitchFamily="34" charset="0"/>
              </a:rPr>
              <a:t>What Is Collaborative Filtering?</a:t>
            </a:r>
            <a:r>
              <a:rPr lang="en-US" b="1" i="0" u="none" strike="noStrike" dirty="0">
                <a:solidFill>
                  <a:srgbClr val="3676AB"/>
                </a:solidFill>
                <a:effectLst/>
                <a:latin typeface="source sans pro" panose="020B0503030403020204" pitchFamily="34" charset="0"/>
                <a:hlinkClick r:id="rId2" tooltip="Permanent link"/>
              </a:rPr>
              <a:t>#</a:t>
            </a:r>
            <a:endParaRPr lang="en-US" b="1"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Collaborative filtering is a technique that can filter out items that a user might like on the basis of reactions by similar users.</a:t>
            </a:r>
          </a:p>
          <a:p>
            <a:pPr algn="l"/>
            <a:r>
              <a:rPr lang="en-US" b="0" i="0" dirty="0">
                <a:solidFill>
                  <a:srgbClr val="222222"/>
                </a:solidFill>
                <a:effectLst/>
                <a:latin typeface="source sans pro" panose="020B0503030403020204" pitchFamily="34" charset="0"/>
              </a:rPr>
              <a:t>It works by searching a large group of people and finding a smaller set of users with tastes similar to a particular user. It looks at the items they like and combines them to create a ranked list of suggestions.</a:t>
            </a:r>
          </a:p>
          <a:p>
            <a:endParaRPr lang="en-IN" dirty="0"/>
          </a:p>
        </p:txBody>
      </p:sp>
      <p:pic>
        <p:nvPicPr>
          <p:cNvPr id="1026" name="Picture 2" descr="Brief on Recommender Systems. Different types of recommendation… | by  Sanket Doshi | Towards Data Science">
            <a:extLst>
              <a:ext uri="{FF2B5EF4-FFF2-40B4-BE49-F238E27FC236}">
                <a16:creationId xmlns:a16="http://schemas.microsoft.com/office/drawing/2014/main" id="{D2185169-3865-416B-A0AC-C00C53654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50837"/>
            <a:ext cx="5206723" cy="319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7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E502CEE3-5865-42BE-8462-624EE9C2599A}"/>
              </a:ext>
            </a:extLst>
          </p:cNvPr>
          <p:cNvPicPr>
            <a:picLocks noChangeAspect="1"/>
          </p:cNvPicPr>
          <p:nvPr/>
        </p:nvPicPr>
        <p:blipFill>
          <a:blip r:embed="rId2"/>
          <a:stretch>
            <a:fillRect/>
          </a:stretch>
        </p:blipFill>
        <p:spPr>
          <a:xfrm>
            <a:off x="1445491" y="1514764"/>
            <a:ext cx="9301018" cy="3923867"/>
          </a:xfrm>
          <a:prstGeom prst="rect">
            <a:avLst/>
          </a:prstGeom>
        </p:spPr>
      </p:pic>
      <p:sp>
        <p:nvSpPr>
          <p:cNvPr id="5" name="TextBox 4">
            <a:extLst>
              <a:ext uri="{FF2B5EF4-FFF2-40B4-BE49-F238E27FC236}">
                <a16:creationId xmlns:a16="http://schemas.microsoft.com/office/drawing/2014/main" id="{6A0F406C-25C9-43CA-90B1-008630F9AF6E}"/>
              </a:ext>
            </a:extLst>
          </p:cNvPr>
          <p:cNvSpPr txBox="1"/>
          <p:nvPr/>
        </p:nvSpPr>
        <p:spPr>
          <a:xfrm>
            <a:off x="1445491" y="5708073"/>
            <a:ext cx="9287164" cy="1200329"/>
          </a:xfrm>
          <a:prstGeom prst="rect">
            <a:avLst/>
          </a:prstGeom>
          <a:noFill/>
        </p:spPr>
        <p:txBody>
          <a:bodyPr wrap="square" rtlCol="0">
            <a:spAutoFit/>
          </a:bodyPr>
          <a:lstStyle/>
          <a:p>
            <a:r>
              <a:rPr lang="en-IN" dirty="0"/>
              <a:t>Each movies has different genres like comedy and action with a specified rating precalculated.</a:t>
            </a:r>
          </a:p>
          <a:p>
            <a:endParaRPr lang="en-IN" dirty="0"/>
          </a:p>
          <a:p>
            <a:r>
              <a:rPr lang="en-IN" dirty="0"/>
              <a:t>User also has a preference for these genres like ‘I like comedy or I dislike it’. Only the like score is added into the rating.</a:t>
            </a:r>
          </a:p>
        </p:txBody>
      </p:sp>
    </p:spTree>
    <p:extLst>
      <p:ext uri="{BB962C8B-B14F-4D97-AF65-F5344CB8AC3E}">
        <p14:creationId xmlns:p14="http://schemas.microsoft.com/office/powerpoint/2010/main" val="2520209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get a final rating matrix like so.</a:t>
            </a:r>
          </a:p>
          <a:p>
            <a:endParaRPr lang="en-IN" dirty="0"/>
          </a:p>
          <a:p>
            <a:r>
              <a:rPr lang="en-IN" dirty="0"/>
              <a:t>Basically, the right matrix can be factorized into the 2 left matrices</a:t>
            </a:r>
          </a:p>
          <a:p>
            <a:endParaRPr lang="en-IN" dirty="0"/>
          </a:p>
          <a:p>
            <a:endParaRPr lang="en-IN" dirty="0"/>
          </a:p>
        </p:txBody>
      </p:sp>
      <p:pic>
        <p:nvPicPr>
          <p:cNvPr id="3" name="Picture 2">
            <a:extLst>
              <a:ext uri="{FF2B5EF4-FFF2-40B4-BE49-F238E27FC236}">
                <a16:creationId xmlns:a16="http://schemas.microsoft.com/office/drawing/2014/main" id="{E333A1EE-E8C3-4E12-A321-2B45480158EA}"/>
              </a:ext>
            </a:extLst>
          </p:cNvPr>
          <p:cNvPicPr>
            <a:picLocks noChangeAspect="1"/>
          </p:cNvPicPr>
          <p:nvPr/>
        </p:nvPicPr>
        <p:blipFill>
          <a:blip r:embed="rId2"/>
          <a:stretch>
            <a:fillRect/>
          </a:stretch>
        </p:blipFill>
        <p:spPr>
          <a:xfrm>
            <a:off x="1524000" y="1389845"/>
            <a:ext cx="8101878" cy="3438463"/>
          </a:xfrm>
          <a:prstGeom prst="rect">
            <a:avLst/>
          </a:prstGeom>
        </p:spPr>
      </p:pic>
    </p:spTree>
    <p:extLst>
      <p:ext uri="{BB962C8B-B14F-4D97-AF65-F5344CB8AC3E}">
        <p14:creationId xmlns:p14="http://schemas.microsoft.com/office/powerpoint/2010/main" val="2117570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45491" y="4978400"/>
            <a:ext cx="9287164" cy="1477328"/>
          </a:xfrm>
          <a:prstGeom prst="rect">
            <a:avLst/>
          </a:prstGeom>
          <a:noFill/>
        </p:spPr>
        <p:txBody>
          <a:bodyPr wrap="square" rtlCol="0">
            <a:spAutoFit/>
          </a:bodyPr>
          <a:lstStyle/>
          <a:p>
            <a:r>
              <a:rPr lang="en-IN" dirty="0"/>
              <a:t>We need to get target matrix on right decomposed into 2 matrices</a:t>
            </a:r>
          </a:p>
          <a:p>
            <a:r>
              <a:rPr lang="en-IN" dirty="0"/>
              <a:t>We need to find 2 matrices which when multiplied give us the target matrix</a:t>
            </a:r>
          </a:p>
          <a:p>
            <a:r>
              <a:rPr lang="en-IN" dirty="0"/>
              <a:t>How do we do this?</a:t>
            </a:r>
          </a:p>
          <a:p>
            <a:endParaRPr lang="en-IN" dirty="0"/>
          </a:p>
          <a:p>
            <a:endParaRPr lang="en-IN" dirty="0"/>
          </a:p>
        </p:txBody>
      </p:sp>
      <p:pic>
        <p:nvPicPr>
          <p:cNvPr id="4" name="Picture 3">
            <a:extLst>
              <a:ext uri="{FF2B5EF4-FFF2-40B4-BE49-F238E27FC236}">
                <a16:creationId xmlns:a16="http://schemas.microsoft.com/office/drawing/2014/main" id="{28615B7A-0C38-42BD-9CE4-56324A52CF8B}"/>
              </a:ext>
            </a:extLst>
          </p:cNvPr>
          <p:cNvPicPr>
            <a:picLocks noChangeAspect="1"/>
          </p:cNvPicPr>
          <p:nvPr/>
        </p:nvPicPr>
        <p:blipFill>
          <a:blip r:embed="rId2"/>
          <a:stretch>
            <a:fillRect/>
          </a:stretch>
        </p:blipFill>
        <p:spPr>
          <a:xfrm>
            <a:off x="1445491" y="1503218"/>
            <a:ext cx="8802254" cy="3314576"/>
          </a:xfrm>
          <a:prstGeom prst="rect">
            <a:avLst/>
          </a:prstGeom>
        </p:spPr>
      </p:pic>
    </p:spTree>
    <p:extLst>
      <p:ext uri="{BB962C8B-B14F-4D97-AF65-F5344CB8AC3E}">
        <p14:creationId xmlns:p14="http://schemas.microsoft.com/office/powerpoint/2010/main" val="1528942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622-6F75-4425-B075-B92D6C358B11}"/>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5" name="TextBox 4">
            <a:extLst>
              <a:ext uri="{FF2B5EF4-FFF2-40B4-BE49-F238E27FC236}">
                <a16:creationId xmlns:a16="http://schemas.microsoft.com/office/drawing/2014/main" id="{6A0F406C-25C9-43CA-90B1-008630F9AF6E}"/>
              </a:ext>
            </a:extLst>
          </p:cNvPr>
          <p:cNvSpPr txBox="1"/>
          <p:nvPr/>
        </p:nvSpPr>
        <p:spPr>
          <a:xfrm>
            <a:off x="1452418" y="1690255"/>
            <a:ext cx="4070927" cy="2862322"/>
          </a:xfrm>
          <a:prstGeom prst="rect">
            <a:avLst/>
          </a:prstGeom>
          <a:noFill/>
        </p:spPr>
        <p:txBody>
          <a:bodyPr wrap="square" rtlCol="0">
            <a:spAutoFit/>
          </a:bodyPr>
          <a:lstStyle/>
          <a:p>
            <a:pPr marL="285750" indent="-285750">
              <a:buFont typeface="Arial" panose="020B0604020202020204" pitchFamily="34" charset="0"/>
              <a:buChar char="•"/>
            </a:pPr>
            <a:r>
              <a:rPr lang="en-IN" dirty="0"/>
              <a:t>We get a final rating matrix like so.</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Basically, the right matrix can be factorized into the 2 left matrices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start with random matrices and use gradient descent to find right values to get the correct target matrix</a:t>
            </a:r>
          </a:p>
          <a:p>
            <a:pPr marL="285750" indent="-285750">
              <a:buFont typeface="Arial" panose="020B0604020202020204" pitchFamily="34" charset="0"/>
              <a:buChar char="•"/>
            </a:pPr>
            <a:endParaRPr lang="en-IN" dirty="0"/>
          </a:p>
          <a:p>
            <a:endParaRPr lang="en-IN" dirty="0"/>
          </a:p>
        </p:txBody>
      </p:sp>
      <p:pic>
        <p:nvPicPr>
          <p:cNvPr id="3" name="Picture 2">
            <a:extLst>
              <a:ext uri="{FF2B5EF4-FFF2-40B4-BE49-F238E27FC236}">
                <a16:creationId xmlns:a16="http://schemas.microsoft.com/office/drawing/2014/main" id="{5674BE5A-36D0-419B-9777-BC306C33F003}"/>
              </a:ext>
            </a:extLst>
          </p:cNvPr>
          <p:cNvPicPr>
            <a:picLocks noChangeAspect="1"/>
          </p:cNvPicPr>
          <p:nvPr/>
        </p:nvPicPr>
        <p:blipFill>
          <a:blip r:embed="rId2"/>
          <a:stretch>
            <a:fillRect/>
          </a:stretch>
        </p:blipFill>
        <p:spPr>
          <a:xfrm>
            <a:off x="5715000" y="1457325"/>
            <a:ext cx="6477000" cy="5400675"/>
          </a:xfrm>
          <a:prstGeom prst="rect">
            <a:avLst/>
          </a:prstGeom>
        </p:spPr>
      </p:pic>
    </p:spTree>
    <p:extLst>
      <p:ext uri="{BB962C8B-B14F-4D97-AF65-F5344CB8AC3E}">
        <p14:creationId xmlns:p14="http://schemas.microsoft.com/office/powerpoint/2010/main" val="297588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03221-A676-4009-A47A-8B55A5501A3A}"/>
              </a:ext>
            </a:extLst>
          </p:cNvPr>
          <p:cNvPicPr>
            <a:picLocks noChangeAspect="1"/>
          </p:cNvPicPr>
          <p:nvPr/>
        </p:nvPicPr>
        <p:blipFill>
          <a:blip r:embed="rId2"/>
          <a:stretch>
            <a:fillRect/>
          </a:stretch>
        </p:blipFill>
        <p:spPr>
          <a:xfrm>
            <a:off x="5119254" y="1294240"/>
            <a:ext cx="7072746" cy="4269519"/>
          </a:xfrm>
          <a:prstGeom prst="rect">
            <a:avLst/>
          </a:prstGeom>
        </p:spPr>
      </p:pic>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1754326"/>
          </a:xfrm>
          <a:prstGeom prst="rect">
            <a:avLst/>
          </a:prstGeom>
          <a:noFill/>
        </p:spPr>
        <p:txBody>
          <a:bodyPr wrap="square" rtlCol="0">
            <a:spAutoFit/>
          </a:bodyPr>
          <a:lstStyle/>
          <a:p>
            <a:pPr marL="285750" indent="-285750">
              <a:buFont typeface="Arial" panose="020B0604020202020204" pitchFamily="34" charset="0"/>
              <a:buChar char="•"/>
            </a:pPr>
            <a:r>
              <a:rPr lang="en-IN" dirty="0"/>
              <a:t>As you can see we get 1.44 instead of 3</a:t>
            </a:r>
          </a:p>
          <a:p>
            <a:pPr marL="285750" indent="-285750">
              <a:buFont typeface="Arial" panose="020B0604020202020204" pitchFamily="34" charset="0"/>
              <a:buChar char="•"/>
            </a:pPr>
            <a:r>
              <a:rPr lang="en-IN" dirty="0"/>
              <a:t>This needs to be corrected.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177803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B0E547-B68B-463C-8158-A0284E6043B2}"/>
              </a:ext>
            </a:extLst>
          </p:cNvPr>
          <p:cNvSpPr>
            <a:spLocks noGrp="1"/>
          </p:cNvSpPr>
          <p:nvPr>
            <p:ph type="title"/>
          </p:nvPr>
        </p:nvSpPr>
        <p:spPr>
          <a:xfrm>
            <a:off x="1445491" y="325582"/>
            <a:ext cx="9601200" cy="1189182"/>
          </a:xfrm>
        </p:spPr>
        <p:txBody>
          <a:bodyPr>
            <a:normAutofit fontScale="90000"/>
          </a:bodyPr>
          <a:lstStyle/>
          <a:p>
            <a:r>
              <a:rPr lang="en-IN" dirty="0"/>
              <a:t>Visual Walkthrough of SVD using iterative approach</a:t>
            </a:r>
          </a:p>
        </p:txBody>
      </p:sp>
      <p:sp>
        <p:nvSpPr>
          <p:cNvPr id="7" name="TextBox 6">
            <a:extLst>
              <a:ext uri="{FF2B5EF4-FFF2-40B4-BE49-F238E27FC236}">
                <a16:creationId xmlns:a16="http://schemas.microsoft.com/office/drawing/2014/main" id="{C154984C-03C6-416F-BCBB-5C12BCB789BD}"/>
              </a:ext>
            </a:extLst>
          </p:cNvPr>
          <p:cNvSpPr txBox="1"/>
          <p:nvPr/>
        </p:nvSpPr>
        <p:spPr>
          <a:xfrm>
            <a:off x="1452418" y="1690255"/>
            <a:ext cx="3304309" cy="2308324"/>
          </a:xfrm>
          <a:prstGeom prst="rect">
            <a:avLst/>
          </a:prstGeom>
          <a:noFill/>
        </p:spPr>
        <p:txBody>
          <a:bodyPr wrap="square" rtlCol="0">
            <a:spAutoFit/>
          </a:bodyPr>
          <a:lstStyle/>
          <a:p>
            <a:pPr marL="285750" indent="-285750">
              <a:buFont typeface="Arial" panose="020B0604020202020204" pitchFamily="34" charset="0"/>
              <a:buChar char="•"/>
            </a:pPr>
            <a:r>
              <a:rPr lang="en-IN" dirty="0"/>
              <a:t>Gradient descent will update values in the non target matrices.</a:t>
            </a:r>
          </a:p>
          <a:p>
            <a:pPr marL="285750" indent="-285750">
              <a:buFont typeface="Arial" panose="020B0604020202020204" pitchFamily="34" charset="0"/>
              <a:buChar char="•"/>
            </a:pPr>
            <a:r>
              <a:rPr lang="en-IN" dirty="0"/>
              <a:t>With enough iterations we will reach the right values.</a:t>
            </a:r>
          </a:p>
          <a:p>
            <a:endParaRPr lang="en-IN" dirty="0"/>
          </a:p>
          <a:p>
            <a:pPr marL="285750" indent="-285750">
              <a:buFont typeface="Arial" panose="020B0604020202020204" pitchFamily="34" charset="0"/>
              <a:buChar char="•"/>
            </a:pPr>
            <a:endParaRPr lang="en-IN" dirty="0"/>
          </a:p>
          <a:p>
            <a:endParaRPr lang="en-IN" dirty="0"/>
          </a:p>
        </p:txBody>
      </p:sp>
      <p:pic>
        <p:nvPicPr>
          <p:cNvPr id="2" name="Picture 1">
            <a:extLst>
              <a:ext uri="{FF2B5EF4-FFF2-40B4-BE49-F238E27FC236}">
                <a16:creationId xmlns:a16="http://schemas.microsoft.com/office/drawing/2014/main" id="{DE866FAA-868D-4F2D-BA06-3E1860E1D608}"/>
              </a:ext>
            </a:extLst>
          </p:cNvPr>
          <p:cNvPicPr>
            <a:picLocks noChangeAspect="1"/>
          </p:cNvPicPr>
          <p:nvPr/>
        </p:nvPicPr>
        <p:blipFill>
          <a:blip r:embed="rId2"/>
          <a:stretch>
            <a:fillRect/>
          </a:stretch>
        </p:blipFill>
        <p:spPr>
          <a:xfrm>
            <a:off x="4756727" y="1514764"/>
            <a:ext cx="7333459" cy="3519055"/>
          </a:xfrm>
          <a:prstGeom prst="rect">
            <a:avLst/>
          </a:prstGeom>
        </p:spPr>
      </p:pic>
    </p:spTree>
    <p:extLst>
      <p:ext uri="{BB962C8B-B14F-4D97-AF65-F5344CB8AC3E}">
        <p14:creationId xmlns:p14="http://schemas.microsoft.com/office/powerpoint/2010/main" val="721173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3735-140D-4FE7-BFA6-D1D547ED1E74}"/>
              </a:ext>
            </a:extLst>
          </p:cNvPr>
          <p:cNvSpPr>
            <a:spLocks noGrp="1"/>
          </p:cNvSpPr>
          <p:nvPr>
            <p:ph type="title"/>
          </p:nvPr>
        </p:nvSpPr>
        <p:spPr>
          <a:xfrm>
            <a:off x="1371600" y="288637"/>
            <a:ext cx="9601200" cy="985981"/>
          </a:xfrm>
        </p:spPr>
        <p:txBody>
          <a:bodyPr>
            <a:normAutofit fontScale="90000"/>
          </a:bodyPr>
          <a:lstStyle/>
          <a:p>
            <a:r>
              <a:rPr lang="en-IN" dirty="0"/>
              <a:t>Visual Walkthrough of SVD using iterative approach</a:t>
            </a:r>
          </a:p>
        </p:txBody>
      </p:sp>
      <p:pic>
        <p:nvPicPr>
          <p:cNvPr id="4" name="Picture 3">
            <a:extLst>
              <a:ext uri="{FF2B5EF4-FFF2-40B4-BE49-F238E27FC236}">
                <a16:creationId xmlns:a16="http://schemas.microsoft.com/office/drawing/2014/main" id="{FA41C42A-4F8C-4B55-9EEC-17A18DEBB760}"/>
              </a:ext>
            </a:extLst>
          </p:cNvPr>
          <p:cNvPicPr>
            <a:picLocks noChangeAspect="1"/>
          </p:cNvPicPr>
          <p:nvPr/>
        </p:nvPicPr>
        <p:blipFill>
          <a:blip r:embed="rId2"/>
          <a:stretch>
            <a:fillRect/>
          </a:stretch>
        </p:blipFill>
        <p:spPr>
          <a:xfrm>
            <a:off x="1371600" y="1709917"/>
            <a:ext cx="7349403" cy="3778792"/>
          </a:xfrm>
          <a:prstGeom prst="rect">
            <a:avLst/>
          </a:prstGeom>
        </p:spPr>
      </p:pic>
    </p:spTree>
    <p:extLst>
      <p:ext uri="{BB962C8B-B14F-4D97-AF65-F5344CB8AC3E}">
        <p14:creationId xmlns:p14="http://schemas.microsoft.com/office/powerpoint/2010/main" val="258899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167F-A4BD-443C-9537-FC80B4FBA6B2}"/>
              </a:ext>
            </a:extLst>
          </p:cNvPr>
          <p:cNvSpPr>
            <a:spLocks noGrp="1"/>
          </p:cNvSpPr>
          <p:nvPr>
            <p:ph type="title"/>
          </p:nvPr>
        </p:nvSpPr>
        <p:spPr>
          <a:xfrm>
            <a:off x="1295400" y="207385"/>
            <a:ext cx="9601200" cy="956397"/>
          </a:xfrm>
        </p:spPr>
        <p:txBody>
          <a:bodyPr/>
          <a:lstStyle/>
          <a:p>
            <a:endParaRPr lang="en-IN"/>
          </a:p>
        </p:txBody>
      </p:sp>
      <p:sp>
        <p:nvSpPr>
          <p:cNvPr id="3" name="Content Placeholder 2">
            <a:extLst>
              <a:ext uri="{FF2B5EF4-FFF2-40B4-BE49-F238E27FC236}">
                <a16:creationId xmlns:a16="http://schemas.microsoft.com/office/drawing/2014/main" id="{226C13C5-B507-4552-959A-9DED3D7BBBB2}"/>
              </a:ext>
            </a:extLst>
          </p:cNvPr>
          <p:cNvSpPr>
            <a:spLocks noGrp="1"/>
          </p:cNvSpPr>
          <p:nvPr>
            <p:ph idx="1"/>
          </p:nvPr>
        </p:nvSpPr>
        <p:spPr>
          <a:xfrm>
            <a:off x="1295400" y="1334654"/>
            <a:ext cx="2999509" cy="3581400"/>
          </a:xfrm>
        </p:spPr>
        <p:txBody>
          <a:bodyPr/>
          <a:lstStyle/>
          <a:p>
            <a:r>
              <a:rPr lang="en-IN" dirty="0"/>
              <a:t>Same technique can be used to factorize empty target matrices as well.</a:t>
            </a:r>
          </a:p>
          <a:p>
            <a:r>
              <a:rPr lang="en-IN" dirty="0"/>
              <a:t>Thus we get right factored matrices from random ones.</a:t>
            </a:r>
          </a:p>
          <a:p>
            <a:r>
              <a:rPr lang="en-IN" dirty="0"/>
              <a:t>When multiplied these give ratings for all users.</a:t>
            </a:r>
          </a:p>
        </p:txBody>
      </p:sp>
      <p:pic>
        <p:nvPicPr>
          <p:cNvPr id="4" name="Picture 3">
            <a:extLst>
              <a:ext uri="{FF2B5EF4-FFF2-40B4-BE49-F238E27FC236}">
                <a16:creationId xmlns:a16="http://schemas.microsoft.com/office/drawing/2014/main" id="{A12FE218-7EF2-46E2-9B37-C1241230AB2C}"/>
              </a:ext>
            </a:extLst>
          </p:cNvPr>
          <p:cNvPicPr>
            <a:picLocks noChangeAspect="1"/>
          </p:cNvPicPr>
          <p:nvPr/>
        </p:nvPicPr>
        <p:blipFill>
          <a:blip r:embed="rId2"/>
          <a:stretch>
            <a:fillRect/>
          </a:stretch>
        </p:blipFill>
        <p:spPr>
          <a:xfrm>
            <a:off x="4442259" y="1334654"/>
            <a:ext cx="6595196" cy="4886851"/>
          </a:xfrm>
          <a:prstGeom prst="rect">
            <a:avLst/>
          </a:prstGeom>
        </p:spPr>
      </p:pic>
    </p:spTree>
    <p:extLst>
      <p:ext uri="{BB962C8B-B14F-4D97-AF65-F5344CB8AC3E}">
        <p14:creationId xmlns:p14="http://schemas.microsoft.com/office/powerpoint/2010/main" val="2762403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3B28-233E-41B3-A02F-CC246EBBD57C}"/>
              </a:ext>
            </a:extLst>
          </p:cNvPr>
          <p:cNvSpPr>
            <a:spLocks noGrp="1"/>
          </p:cNvSpPr>
          <p:nvPr>
            <p:ph type="title"/>
          </p:nvPr>
        </p:nvSpPr>
        <p:spPr>
          <a:xfrm>
            <a:off x="1112521" y="122382"/>
            <a:ext cx="9601200" cy="699655"/>
          </a:xfrm>
        </p:spPr>
        <p:txBody>
          <a:bodyPr/>
          <a:lstStyle/>
          <a:p>
            <a:r>
              <a:rPr lang="en-IN" dirty="0"/>
              <a:t>Using NN for Recommender Systems</a:t>
            </a:r>
          </a:p>
        </p:txBody>
      </p:sp>
      <p:pic>
        <p:nvPicPr>
          <p:cNvPr id="4" name="Picture 3">
            <a:extLst>
              <a:ext uri="{FF2B5EF4-FFF2-40B4-BE49-F238E27FC236}">
                <a16:creationId xmlns:a16="http://schemas.microsoft.com/office/drawing/2014/main" id="{8D4D5469-8205-4E6D-B43E-260447B4A726}"/>
              </a:ext>
            </a:extLst>
          </p:cNvPr>
          <p:cNvPicPr>
            <a:picLocks noChangeAspect="1"/>
          </p:cNvPicPr>
          <p:nvPr/>
        </p:nvPicPr>
        <p:blipFill>
          <a:blip r:embed="rId2"/>
          <a:stretch>
            <a:fillRect/>
          </a:stretch>
        </p:blipFill>
        <p:spPr>
          <a:xfrm>
            <a:off x="1112521" y="822037"/>
            <a:ext cx="9601199" cy="6973454"/>
          </a:xfrm>
          <a:prstGeom prst="rect">
            <a:avLst/>
          </a:prstGeom>
        </p:spPr>
      </p:pic>
    </p:spTree>
    <p:extLst>
      <p:ext uri="{BB962C8B-B14F-4D97-AF65-F5344CB8AC3E}">
        <p14:creationId xmlns:p14="http://schemas.microsoft.com/office/powerpoint/2010/main" val="7778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30CA-325D-4A0B-83B7-DEC208772B83}"/>
              </a:ext>
            </a:extLst>
          </p:cNvPr>
          <p:cNvSpPr>
            <a:spLocks noGrp="1"/>
          </p:cNvSpPr>
          <p:nvPr>
            <p:ph type="title"/>
          </p:nvPr>
        </p:nvSpPr>
        <p:spPr>
          <a:xfrm>
            <a:off x="1371600" y="685800"/>
            <a:ext cx="9601200" cy="801255"/>
          </a:xfrm>
        </p:spPr>
        <p:txBody>
          <a:bodyPr/>
          <a:lstStyle/>
          <a:p>
            <a:r>
              <a:rPr lang="en-IN" dirty="0"/>
              <a:t>Types of Recommender Systems</a:t>
            </a:r>
          </a:p>
        </p:txBody>
      </p:sp>
      <p:pic>
        <p:nvPicPr>
          <p:cNvPr id="2050" name="Picture 2" descr="Data Science Series: What is Collaborative Filtering Recommender System? -  Visual BI Solutions">
            <a:extLst>
              <a:ext uri="{FF2B5EF4-FFF2-40B4-BE49-F238E27FC236}">
                <a16:creationId xmlns:a16="http://schemas.microsoft.com/office/drawing/2014/main" id="{7B628622-FF76-4B93-9E1E-15E247968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75954"/>
            <a:ext cx="9219623"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54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4214-5989-44BF-BB22-F105D8F071BF}"/>
              </a:ext>
            </a:extLst>
          </p:cNvPr>
          <p:cNvSpPr>
            <a:spLocks noGrp="1"/>
          </p:cNvSpPr>
          <p:nvPr>
            <p:ph type="title"/>
          </p:nvPr>
        </p:nvSpPr>
        <p:spPr>
          <a:xfrm>
            <a:off x="1371600" y="685800"/>
            <a:ext cx="9601200" cy="718127"/>
          </a:xfrm>
        </p:spPr>
        <p:txBody>
          <a:bodyPr/>
          <a:lstStyle/>
          <a:p>
            <a:r>
              <a:rPr lang="en-IN" dirty="0"/>
              <a:t>Association Rule Mining Revision</a:t>
            </a:r>
          </a:p>
        </p:txBody>
      </p:sp>
      <p:sp>
        <p:nvSpPr>
          <p:cNvPr id="3" name="Content Placeholder 2">
            <a:extLst>
              <a:ext uri="{FF2B5EF4-FFF2-40B4-BE49-F238E27FC236}">
                <a16:creationId xmlns:a16="http://schemas.microsoft.com/office/drawing/2014/main" id="{DE263B01-849C-474C-AD7A-A3FC36672B14}"/>
              </a:ext>
            </a:extLst>
          </p:cNvPr>
          <p:cNvSpPr>
            <a:spLocks noGrp="1"/>
          </p:cNvSpPr>
          <p:nvPr>
            <p:ph idx="1"/>
          </p:nvPr>
        </p:nvSpPr>
        <p:spPr>
          <a:xfrm>
            <a:off x="1371600" y="1768763"/>
            <a:ext cx="9601200" cy="3581400"/>
          </a:xfrm>
        </p:spPr>
        <p:txBody>
          <a:bodyPr>
            <a:normAutofit lnSpcReduction="10000"/>
          </a:bodyPr>
          <a:lstStyle/>
          <a:p>
            <a:r>
              <a:rPr lang="en-US" b="0" i="0" dirty="0">
                <a:solidFill>
                  <a:srgbClr val="292929"/>
                </a:solidFill>
                <a:effectLst/>
                <a:latin typeface="medium-content-serif-font"/>
              </a:rPr>
              <a:t>First step is to generate an itemset like {Bread, Egg, Milk} </a:t>
            </a:r>
          </a:p>
          <a:p>
            <a:r>
              <a:rPr lang="en-US" b="0" i="0" dirty="0">
                <a:solidFill>
                  <a:srgbClr val="292929"/>
                </a:solidFill>
                <a:effectLst/>
                <a:latin typeface="medium-content-serif-font"/>
              </a:rPr>
              <a:t>Second step is to generate a rule from each itemset like {Bread → Egg, Milk}, {Bread, Egg → Milk} </a:t>
            </a:r>
          </a:p>
          <a:p>
            <a:r>
              <a:rPr lang="en-US" dirty="0"/>
              <a:t>Frequent itemsets are the ones which occur at least a minimum number of times in the transactions.</a:t>
            </a:r>
            <a:r>
              <a:rPr lang="en-US" b="0" i="0" dirty="0">
                <a:solidFill>
                  <a:srgbClr val="292929"/>
                </a:solidFill>
                <a:effectLst/>
                <a:latin typeface="medium-content-serif-font"/>
              </a:rPr>
              <a:t> </a:t>
            </a:r>
            <a:endParaRPr lang="en-US" dirty="0">
              <a:solidFill>
                <a:srgbClr val="292929"/>
              </a:solidFill>
              <a:latin typeface="medium-content-serif-font"/>
            </a:endParaRPr>
          </a:p>
          <a:p>
            <a:r>
              <a:rPr lang="en-US" b="0" i="0" dirty="0">
                <a:solidFill>
                  <a:srgbClr val="292929"/>
                </a:solidFill>
                <a:effectLst/>
                <a:latin typeface="medium-content-serif-font"/>
              </a:rPr>
              <a:t>Generate all frequent itemsets (support ≥ minsup) having only one item. </a:t>
            </a:r>
          </a:p>
          <a:p>
            <a:r>
              <a:rPr lang="en-US" b="0" i="0" dirty="0">
                <a:solidFill>
                  <a:srgbClr val="292929"/>
                </a:solidFill>
                <a:effectLst/>
                <a:latin typeface="medium-content-serif-font"/>
              </a:rPr>
              <a:t>Next, generate itemsets of length 2 as all possible combinations of above itemsets. </a:t>
            </a:r>
          </a:p>
          <a:p>
            <a:r>
              <a:rPr lang="en-US" b="0" i="0" dirty="0">
                <a:solidFill>
                  <a:srgbClr val="292929"/>
                </a:solidFill>
                <a:effectLst/>
                <a:latin typeface="medium-content-serif-font"/>
              </a:rPr>
              <a:t>Then, prune the ones for which support value fell below minsup.</a:t>
            </a:r>
            <a:endParaRPr lang="en-US" dirty="0">
              <a:solidFill>
                <a:srgbClr val="292929"/>
              </a:solidFill>
              <a:latin typeface="medium-content-serif-font"/>
            </a:endParaRPr>
          </a:p>
          <a:p>
            <a:r>
              <a:rPr lang="en-US" b="0" i="0" dirty="0">
                <a:solidFill>
                  <a:srgbClr val="292929"/>
                </a:solidFill>
                <a:effectLst/>
                <a:latin typeface="medium-content-serif-font"/>
              </a:rPr>
              <a:t>Now generate itemsets of length 3 as all possible combinations of length 2 itemsets (that remained after pruning) and perform the same check on support value.</a:t>
            </a:r>
            <a:endParaRPr lang="en-IN" dirty="0"/>
          </a:p>
        </p:txBody>
      </p:sp>
    </p:spTree>
    <p:extLst>
      <p:ext uri="{BB962C8B-B14F-4D97-AF65-F5344CB8AC3E}">
        <p14:creationId xmlns:p14="http://schemas.microsoft.com/office/powerpoint/2010/main" val="51845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7988-07F1-4F04-9368-2055CA164A7B}"/>
              </a:ext>
            </a:extLst>
          </p:cNvPr>
          <p:cNvSpPr>
            <a:spLocks noGrp="1"/>
          </p:cNvSpPr>
          <p:nvPr>
            <p:ph type="title"/>
          </p:nvPr>
        </p:nvSpPr>
        <p:spPr>
          <a:xfrm>
            <a:off x="1371600" y="685800"/>
            <a:ext cx="9601200" cy="699655"/>
          </a:xfrm>
        </p:spPr>
        <p:txBody>
          <a:bodyPr/>
          <a:lstStyle/>
          <a:p>
            <a:r>
              <a:rPr lang="en-IN" dirty="0"/>
              <a:t>Steps to Perform </a:t>
            </a:r>
            <a:r>
              <a:rPr lang="en-IN" dirty="0" err="1"/>
              <a:t>Apriori</a:t>
            </a:r>
            <a:endParaRPr lang="en-IN" dirty="0"/>
          </a:p>
        </p:txBody>
      </p:sp>
      <p:pic>
        <p:nvPicPr>
          <p:cNvPr id="5" name="Picture 4">
            <a:extLst>
              <a:ext uri="{FF2B5EF4-FFF2-40B4-BE49-F238E27FC236}">
                <a16:creationId xmlns:a16="http://schemas.microsoft.com/office/drawing/2014/main" id="{5A289DA9-FA7B-462E-8C23-83B83AB5C79B}"/>
              </a:ext>
            </a:extLst>
          </p:cNvPr>
          <p:cNvPicPr>
            <a:picLocks noChangeAspect="1"/>
          </p:cNvPicPr>
          <p:nvPr/>
        </p:nvPicPr>
        <p:blipFill>
          <a:blip r:embed="rId2"/>
          <a:stretch>
            <a:fillRect/>
          </a:stretch>
        </p:blipFill>
        <p:spPr>
          <a:xfrm>
            <a:off x="1459346" y="1489507"/>
            <a:ext cx="4636654" cy="5451619"/>
          </a:xfrm>
          <a:prstGeom prst="rect">
            <a:avLst/>
          </a:prstGeom>
        </p:spPr>
      </p:pic>
      <p:pic>
        <p:nvPicPr>
          <p:cNvPr id="6" name="Picture 5">
            <a:extLst>
              <a:ext uri="{FF2B5EF4-FFF2-40B4-BE49-F238E27FC236}">
                <a16:creationId xmlns:a16="http://schemas.microsoft.com/office/drawing/2014/main" id="{0BF6AA46-223B-4CBA-835E-EC301CB67D2E}"/>
              </a:ext>
            </a:extLst>
          </p:cNvPr>
          <p:cNvPicPr>
            <a:picLocks noChangeAspect="1"/>
          </p:cNvPicPr>
          <p:nvPr/>
        </p:nvPicPr>
        <p:blipFill>
          <a:blip r:embed="rId3"/>
          <a:stretch>
            <a:fillRect/>
          </a:stretch>
        </p:blipFill>
        <p:spPr>
          <a:xfrm>
            <a:off x="6096000" y="1489507"/>
            <a:ext cx="6138285" cy="5451619"/>
          </a:xfrm>
          <a:prstGeom prst="rect">
            <a:avLst/>
          </a:prstGeom>
        </p:spPr>
      </p:pic>
    </p:spTree>
    <p:extLst>
      <p:ext uri="{BB962C8B-B14F-4D97-AF65-F5344CB8AC3E}">
        <p14:creationId xmlns:p14="http://schemas.microsoft.com/office/powerpoint/2010/main" val="3203567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179-624C-4D28-81EA-675C0954E5BA}"/>
              </a:ext>
            </a:extLst>
          </p:cNvPr>
          <p:cNvSpPr>
            <a:spLocks noGrp="1"/>
          </p:cNvSpPr>
          <p:nvPr>
            <p:ph type="title"/>
          </p:nvPr>
        </p:nvSpPr>
        <p:spPr>
          <a:xfrm>
            <a:off x="1371600" y="685800"/>
            <a:ext cx="9601200" cy="635000"/>
          </a:xfrm>
        </p:spPr>
        <p:txBody>
          <a:bodyPr>
            <a:normAutofit fontScale="90000"/>
          </a:bodyPr>
          <a:lstStyle/>
          <a:p>
            <a:r>
              <a:rPr lang="en-IN" dirty="0"/>
              <a:t>Content Based Recommendation Revision</a:t>
            </a:r>
          </a:p>
        </p:txBody>
      </p:sp>
      <p:sp>
        <p:nvSpPr>
          <p:cNvPr id="3" name="Content Placeholder 2">
            <a:extLst>
              <a:ext uri="{FF2B5EF4-FFF2-40B4-BE49-F238E27FC236}">
                <a16:creationId xmlns:a16="http://schemas.microsoft.com/office/drawing/2014/main" id="{C1064C34-3726-4212-B925-430A4BD7FE01}"/>
              </a:ext>
            </a:extLst>
          </p:cNvPr>
          <p:cNvSpPr>
            <a:spLocks noGrp="1"/>
          </p:cNvSpPr>
          <p:nvPr>
            <p:ph idx="1"/>
          </p:nvPr>
        </p:nvSpPr>
        <p:spPr>
          <a:xfrm>
            <a:off x="1371600" y="1579418"/>
            <a:ext cx="4438073" cy="4592781"/>
          </a:xfrm>
        </p:spPr>
        <p:txBody>
          <a:bodyPr/>
          <a:lstStyle/>
          <a:p>
            <a:r>
              <a:rPr lang="en-IN" dirty="0"/>
              <a:t>If you read specific articles.</a:t>
            </a:r>
          </a:p>
          <a:p>
            <a:r>
              <a:rPr lang="en-IN" dirty="0"/>
              <a:t>The representations of these articles as vectors will be similar to some other article representations as vectors.</a:t>
            </a:r>
          </a:p>
          <a:p>
            <a:r>
              <a:rPr lang="en-IN" dirty="0"/>
              <a:t>A measure like cosine similarity is used to find similar articles.</a:t>
            </a:r>
          </a:p>
          <a:p>
            <a:r>
              <a:rPr lang="en-IN" dirty="0"/>
              <a:t>These similar articles are then recommended to you if you haven’t read them to improve your engagement with the website or article medium.</a:t>
            </a:r>
          </a:p>
        </p:txBody>
      </p:sp>
      <p:pic>
        <p:nvPicPr>
          <p:cNvPr id="4" name="Picture 3">
            <a:extLst>
              <a:ext uri="{FF2B5EF4-FFF2-40B4-BE49-F238E27FC236}">
                <a16:creationId xmlns:a16="http://schemas.microsoft.com/office/drawing/2014/main" id="{44F8CE5B-B9B9-468E-B3D5-BAC1E9BE5225}"/>
              </a:ext>
            </a:extLst>
          </p:cNvPr>
          <p:cNvPicPr>
            <a:picLocks noChangeAspect="1"/>
          </p:cNvPicPr>
          <p:nvPr/>
        </p:nvPicPr>
        <p:blipFill>
          <a:blip r:embed="rId2"/>
          <a:stretch>
            <a:fillRect/>
          </a:stretch>
        </p:blipFill>
        <p:spPr>
          <a:xfrm>
            <a:off x="6172200" y="1579418"/>
            <a:ext cx="5606039" cy="3622472"/>
          </a:xfrm>
          <a:prstGeom prst="rect">
            <a:avLst/>
          </a:prstGeom>
        </p:spPr>
      </p:pic>
    </p:spTree>
    <p:extLst>
      <p:ext uri="{BB962C8B-B14F-4D97-AF65-F5344CB8AC3E}">
        <p14:creationId xmlns:p14="http://schemas.microsoft.com/office/powerpoint/2010/main" val="348794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BC190-037E-49CC-9995-3112323984C4}"/>
              </a:ext>
            </a:extLst>
          </p:cNvPr>
          <p:cNvSpPr>
            <a:spLocks noGrp="1"/>
          </p:cNvSpPr>
          <p:nvPr>
            <p:ph type="title"/>
          </p:nvPr>
        </p:nvSpPr>
        <p:spPr>
          <a:xfrm>
            <a:off x="1371600" y="685800"/>
            <a:ext cx="9601200" cy="847436"/>
          </a:xfrm>
        </p:spPr>
        <p:txBody>
          <a:bodyPr>
            <a:normAutofit fontScale="90000"/>
          </a:bodyPr>
          <a:lstStyle/>
          <a:p>
            <a:r>
              <a:rPr lang="en-IN" dirty="0"/>
              <a:t>Collaborative Filtering: Memory Based Approach</a:t>
            </a:r>
          </a:p>
        </p:txBody>
      </p:sp>
      <p:sp>
        <p:nvSpPr>
          <p:cNvPr id="3" name="Content Placeholder 2">
            <a:extLst>
              <a:ext uri="{FF2B5EF4-FFF2-40B4-BE49-F238E27FC236}">
                <a16:creationId xmlns:a16="http://schemas.microsoft.com/office/drawing/2014/main" id="{C1439895-49BE-4518-BF94-D8C4F325A101}"/>
              </a:ext>
            </a:extLst>
          </p:cNvPr>
          <p:cNvSpPr>
            <a:spLocks noGrp="1"/>
          </p:cNvSpPr>
          <p:nvPr>
            <p:ph idx="1"/>
          </p:nvPr>
        </p:nvSpPr>
        <p:spPr>
          <a:xfrm>
            <a:off x="1371600" y="1902691"/>
            <a:ext cx="9601200" cy="4692073"/>
          </a:xfrm>
        </p:spPr>
        <p:txBody>
          <a:bodyPr/>
          <a:lstStyle/>
          <a:p>
            <a:r>
              <a:rPr lang="en-US" b="0" i="0" dirty="0">
                <a:solidFill>
                  <a:srgbClr val="424242"/>
                </a:solidFill>
                <a:effectLst/>
                <a:latin typeface="Quicksand"/>
              </a:rPr>
              <a:t>Memory-based collaborative filtering computes similarities between users or items and predicts a new rating for an item by taking the weighted average of ratings from the similar group. </a:t>
            </a:r>
          </a:p>
          <a:p>
            <a:r>
              <a:rPr lang="en-US" b="0" i="0" dirty="0">
                <a:solidFill>
                  <a:srgbClr val="424242"/>
                </a:solidFill>
                <a:effectLst/>
                <a:latin typeface="Quicksand"/>
              </a:rPr>
              <a:t>There are two types in this approach: user-based filtering and item-based filtering. </a:t>
            </a:r>
          </a:p>
          <a:p>
            <a:r>
              <a:rPr lang="en-US" b="0" i="0" dirty="0">
                <a:solidFill>
                  <a:srgbClr val="424242"/>
                </a:solidFill>
                <a:effectLst/>
                <a:latin typeface="Quicksand"/>
              </a:rPr>
              <a:t>For user-based filtering: “users who are similar to a certain user also liked…”</a:t>
            </a:r>
            <a:endParaRPr lang="en-US" dirty="0">
              <a:solidFill>
                <a:srgbClr val="424242"/>
              </a:solidFill>
              <a:latin typeface="Quicksand"/>
            </a:endParaRPr>
          </a:p>
          <a:p>
            <a:r>
              <a:rPr lang="en-US" b="0" i="0" dirty="0">
                <a:solidFill>
                  <a:srgbClr val="424242"/>
                </a:solidFill>
                <a:effectLst/>
                <a:latin typeface="Quicksand"/>
              </a:rPr>
              <a:t>For item-based filtering: “users who preferred a certain item also liked…”</a:t>
            </a:r>
          </a:p>
          <a:p>
            <a:r>
              <a:rPr lang="en-US" b="0" i="0" dirty="0">
                <a:solidFill>
                  <a:srgbClr val="424242"/>
                </a:solidFill>
                <a:effectLst/>
                <a:latin typeface="Quicksand"/>
              </a:rPr>
              <a:t>User-based filtering first selects a user and finds users who have similar rating patterns. The recommender system then can suggest items that those similar users liked</a:t>
            </a:r>
            <a:r>
              <a:rPr lang="en-US" dirty="0">
                <a:solidFill>
                  <a:srgbClr val="424242"/>
                </a:solidFill>
                <a:latin typeface="Quicksand"/>
              </a:rPr>
              <a:t>.</a:t>
            </a:r>
          </a:p>
          <a:p>
            <a:r>
              <a:rPr lang="en-US" b="0" i="0" dirty="0">
                <a:solidFill>
                  <a:srgbClr val="424242"/>
                </a:solidFill>
                <a:effectLst/>
                <a:latin typeface="Quicksand"/>
              </a:rPr>
              <a:t>Item-based filtering, on the other hand, takes an item first and finds users who liked the particular item, then searches other items that those users also liked.</a:t>
            </a:r>
          </a:p>
          <a:p>
            <a:r>
              <a:rPr lang="en-US" dirty="0">
                <a:solidFill>
                  <a:srgbClr val="FF0000"/>
                </a:solidFill>
                <a:latin typeface="Quicksand"/>
              </a:rPr>
              <a:t>Which one of the two is faster ?</a:t>
            </a:r>
            <a:endParaRPr lang="en-IN" dirty="0">
              <a:solidFill>
                <a:srgbClr val="FF0000"/>
              </a:solidFill>
            </a:endParaRPr>
          </a:p>
        </p:txBody>
      </p:sp>
    </p:spTree>
    <p:extLst>
      <p:ext uri="{BB962C8B-B14F-4D97-AF65-F5344CB8AC3E}">
        <p14:creationId xmlns:p14="http://schemas.microsoft.com/office/powerpoint/2010/main" val="706339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B568-B5F6-4CE2-A44F-B33F819A19C2}"/>
              </a:ext>
            </a:extLst>
          </p:cNvPr>
          <p:cNvSpPr>
            <a:spLocks noGrp="1"/>
          </p:cNvSpPr>
          <p:nvPr>
            <p:ph type="title"/>
          </p:nvPr>
        </p:nvSpPr>
        <p:spPr>
          <a:xfrm>
            <a:off x="1371600" y="685800"/>
            <a:ext cx="9601200" cy="810491"/>
          </a:xfrm>
        </p:spPr>
        <p:txBody>
          <a:bodyPr/>
          <a:lstStyle/>
          <a:p>
            <a:r>
              <a:rPr lang="en-IN" dirty="0"/>
              <a:t>User-User Collaborative Filtering</a:t>
            </a:r>
          </a:p>
        </p:txBody>
      </p:sp>
      <p:pic>
        <p:nvPicPr>
          <p:cNvPr id="4" name="Picture 3">
            <a:extLst>
              <a:ext uri="{FF2B5EF4-FFF2-40B4-BE49-F238E27FC236}">
                <a16:creationId xmlns:a16="http://schemas.microsoft.com/office/drawing/2014/main" id="{2FED8BD3-74EC-45D9-BBF3-D721DE9C20EF}"/>
              </a:ext>
            </a:extLst>
          </p:cNvPr>
          <p:cNvPicPr>
            <a:picLocks noChangeAspect="1"/>
          </p:cNvPicPr>
          <p:nvPr/>
        </p:nvPicPr>
        <p:blipFill>
          <a:blip r:embed="rId2"/>
          <a:stretch>
            <a:fillRect/>
          </a:stretch>
        </p:blipFill>
        <p:spPr>
          <a:xfrm>
            <a:off x="6266873" y="1535546"/>
            <a:ext cx="5481782" cy="2334490"/>
          </a:xfrm>
          <a:prstGeom prst="rect">
            <a:avLst/>
          </a:prstGeom>
        </p:spPr>
      </p:pic>
      <p:pic>
        <p:nvPicPr>
          <p:cNvPr id="6" name="Picture 5">
            <a:extLst>
              <a:ext uri="{FF2B5EF4-FFF2-40B4-BE49-F238E27FC236}">
                <a16:creationId xmlns:a16="http://schemas.microsoft.com/office/drawing/2014/main" id="{7B936A72-C295-47D2-B7B7-474BB47CDFC3}"/>
              </a:ext>
            </a:extLst>
          </p:cNvPr>
          <p:cNvPicPr>
            <a:picLocks noChangeAspect="1"/>
          </p:cNvPicPr>
          <p:nvPr/>
        </p:nvPicPr>
        <p:blipFill>
          <a:blip r:embed="rId3"/>
          <a:stretch>
            <a:fillRect/>
          </a:stretch>
        </p:blipFill>
        <p:spPr>
          <a:xfrm>
            <a:off x="1523998" y="5562968"/>
            <a:ext cx="3840595" cy="1241466"/>
          </a:xfrm>
          <a:prstGeom prst="rect">
            <a:avLst/>
          </a:prstGeom>
        </p:spPr>
      </p:pic>
      <p:pic>
        <p:nvPicPr>
          <p:cNvPr id="3" name="Picture 2">
            <a:extLst>
              <a:ext uri="{FF2B5EF4-FFF2-40B4-BE49-F238E27FC236}">
                <a16:creationId xmlns:a16="http://schemas.microsoft.com/office/drawing/2014/main" id="{02370E4C-0D62-4D59-9468-898771169039}"/>
              </a:ext>
            </a:extLst>
          </p:cNvPr>
          <p:cNvPicPr>
            <a:picLocks noChangeAspect="1"/>
          </p:cNvPicPr>
          <p:nvPr/>
        </p:nvPicPr>
        <p:blipFill>
          <a:blip r:embed="rId4"/>
          <a:stretch>
            <a:fillRect/>
          </a:stretch>
        </p:blipFill>
        <p:spPr>
          <a:xfrm>
            <a:off x="6266872" y="4080431"/>
            <a:ext cx="5481781" cy="2588224"/>
          </a:xfrm>
          <a:prstGeom prst="rect">
            <a:avLst/>
          </a:prstGeom>
        </p:spPr>
      </p:pic>
      <p:pic>
        <p:nvPicPr>
          <p:cNvPr id="8" name="Picture 7">
            <a:extLst>
              <a:ext uri="{FF2B5EF4-FFF2-40B4-BE49-F238E27FC236}">
                <a16:creationId xmlns:a16="http://schemas.microsoft.com/office/drawing/2014/main" id="{94C6AD25-5E53-4F16-8AB6-247E67E55C6F}"/>
              </a:ext>
            </a:extLst>
          </p:cNvPr>
          <p:cNvPicPr>
            <a:picLocks noChangeAspect="1"/>
          </p:cNvPicPr>
          <p:nvPr/>
        </p:nvPicPr>
        <p:blipFill>
          <a:blip r:embed="rId5"/>
          <a:stretch>
            <a:fillRect/>
          </a:stretch>
        </p:blipFill>
        <p:spPr>
          <a:xfrm>
            <a:off x="1523997" y="2462645"/>
            <a:ext cx="3840595" cy="2133968"/>
          </a:xfrm>
          <a:prstGeom prst="rect">
            <a:avLst/>
          </a:prstGeom>
        </p:spPr>
      </p:pic>
      <p:sp>
        <p:nvSpPr>
          <p:cNvPr id="9" name="TextBox 8">
            <a:extLst>
              <a:ext uri="{FF2B5EF4-FFF2-40B4-BE49-F238E27FC236}">
                <a16:creationId xmlns:a16="http://schemas.microsoft.com/office/drawing/2014/main" id="{0F8EE090-57D2-4575-AA95-D4EFEB8B4210}"/>
              </a:ext>
            </a:extLst>
          </p:cNvPr>
          <p:cNvSpPr txBox="1"/>
          <p:nvPr/>
        </p:nvSpPr>
        <p:spPr>
          <a:xfrm>
            <a:off x="1450109" y="1911927"/>
            <a:ext cx="3914484" cy="369332"/>
          </a:xfrm>
          <a:prstGeom prst="rect">
            <a:avLst/>
          </a:prstGeom>
          <a:noFill/>
        </p:spPr>
        <p:txBody>
          <a:bodyPr wrap="square" rtlCol="0">
            <a:spAutoFit/>
          </a:bodyPr>
          <a:lstStyle/>
          <a:p>
            <a:r>
              <a:rPr lang="en-IN" dirty="0"/>
              <a:t>Formula for User Similarity</a:t>
            </a:r>
          </a:p>
        </p:txBody>
      </p:sp>
    </p:spTree>
    <p:extLst>
      <p:ext uri="{BB962C8B-B14F-4D97-AF65-F5344CB8AC3E}">
        <p14:creationId xmlns:p14="http://schemas.microsoft.com/office/powerpoint/2010/main" val="80499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7E9D4-8DE9-42F0-AC9C-59B77738E001}"/>
              </a:ext>
            </a:extLst>
          </p:cNvPr>
          <p:cNvSpPr>
            <a:spLocks noGrp="1"/>
          </p:cNvSpPr>
          <p:nvPr>
            <p:ph type="title"/>
          </p:nvPr>
        </p:nvSpPr>
        <p:spPr>
          <a:xfrm>
            <a:off x="1371600" y="685800"/>
            <a:ext cx="9601200" cy="708891"/>
          </a:xfrm>
        </p:spPr>
        <p:txBody>
          <a:bodyPr/>
          <a:lstStyle/>
          <a:p>
            <a:r>
              <a:rPr lang="en-IN" dirty="0"/>
              <a:t>User – User Collaborative Filtering</a:t>
            </a:r>
          </a:p>
        </p:txBody>
      </p:sp>
      <p:sp>
        <p:nvSpPr>
          <p:cNvPr id="3" name="Content Placeholder 2">
            <a:extLst>
              <a:ext uri="{FF2B5EF4-FFF2-40B4-BE49-F238E27FC236}">
                <a16:creationId xmlns:a16="http://schemas.microsoft.com/office/drawing/2014/main" id="{F4F0FF1D-07EE-40BE-A413-13B98F024F01}"/>
              </a:ext>
            </a:extLst>
          </p:cNvPr>
          <p:cNvSpPr>
            <a:spLocks noGrp="1"/>
          </p:cNvSpPr>
          <p:nvPr>
            <p:ph idx="1"/>
          </p:nvPr>
        </p:nvSpPr>
        <p:spPr>
          <a:xfrm>
            <a:off x="1463963" y="1394691"/>
            <a:ext cx="9601200" cy="3740728"/>
          </a:xfrm>
        </p:spPr>
        <p:txBody>
          <a:bodyPr/>
          <a:lstStyle/>
          <a:p>
            <a:r>
              <a:rPr lang="en-US" b="0" i="0" dirty="0">
                <a:solidFill>
                  <a:srgbClr val="292929"/>
                </a:solidFill>
                <a:effectLst/>
                <a:latin typeface="medium-content-serif-font"/>
              </a:rPr>
              <a:t>The process is to calculate the similarities between target user </a:t>
            </a:r>
            <a:r>
              <a:rPr lang="en-US" b="0" i="0" dirty="0" err="1">
                <a:solidFill>
                  <a:srgbClr val="292929"/>
                </a:solidFill>
                <a:effectLst/>
                <a:latin typeface="medium-content-serif-font"/>
              </a:rPr>
              <a:t>i</a:t>
            </a:r>
            <a:r>
              <a:rPr lang="en-US" b="0" i="0" dirty="0">
                <a:solidFill>
                  <a:srgbClr val="292929"/>
                </a:solidFill>
                <a:effectLst/>
                <a:latin typeface="medium-content-serif-font"/>
              </a:rPr>
              <a:t> and all other users, select the top X similar users, and take the weighted average of ratings from these X users with similarities as weights.</a:t>
            </a:r>
          </a:p>
          <a:p>
            <a:pPr marL="0" indent="0">
              <a:buNone/>
            </a:pPr>
            <a:endParaRPr lang="en-US" b="0" i="0" dirty="0">
              <a:solidFill>
                <a:srgbClr val="292929"/>
              </a:solidFill>
              <a:effectLst/>
              <a:latin typeface="medium-content-serif-font"/>
            </a:endParaRPr>
          </a:p>
          <a:p>
            <a:r>
              <a:rPr lang="en-US" dirty="0"/>
              <a:t>While different people may have different baselines when giving ratings, some people tend to give high scores generally, some are pretty strict even though they are satisfied with items. To avoid this bias, we can subtract each user’s average rating of all items when computing weighted average, and add it back for target user, shown as below.</a:t>
            </a:r>
          </a:p>
          <a:p>
            <a:pPr marL="0" indent="0">
              <a:buNone/>
            </a:pPr>
            <a:endParaRPr lang="en-US" dirty="0"/>
          </a:p>
        </p:txBody>
      </p:sp>
    </p:spTree>
    <p:extLst>
      <p:ext uri="{BB962C8B-B14F-4D97-AF65-F5344CB8AC3E}">
        <p14:creationId xmlns:p14="http://schemas.microsoft.com/office/powerpoint/2010/main" val="82199826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921</TotalTime>
  <Words>1053</Words>
  <Application>Microsoft Office PowerPoint</Application>
  <PresentationFormat>Widescreen</PresentationFormat>
  <Paragraphs>83</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Franklin Gothic Book</vt:lpstr>
      <vt:lpstr>medium-content-serif-font</vt:lpstr>
      <vt:lpstr>Quicksand</vt:lpstr>
      <vt:lpstr>source sans pro</vt:lpstr>
      <vt:lpstr>Crop</vt:lpstr>
      <vt:lpstr>Collaborative Filtering</vt:lpstr>
      <vt:lpstr>PowerPoint Presentation</vt:lpstr>
      <vt:lpstr>Types of Recommender Systems</vt:lpstr>
      <vt:lpstr>Association Rule Mining Revision</vt:lpstr>
      <vt:lpstr>Steps to Perform Apriori</vt:lpstr>
      <vt:lpstr>Content Based Recommendation Revision</vt:lpstr>
      <vt:lpstr>Collaborative Filtering: Memory Based Approach</vt:lpstr>
      <vt:lpstr>User-User Collaborative Filtering</vt:lpstr>
      <vt:lpstr>User – User Collaborative Filtering</vt:lpstr>
      <vt:lpstr>Item based collaborative filtering</vt:lpstr>
      <vt:lpstr>Model Based Collaborative Filtering</vt:lpstr>
      <vt:lpstr>PowerPoint Presentation</vt:lpstr>
      <vt:lpstr>Example matrix Factorization using PCA</vt:lpstr>
      <vt:lpstr>How our data looks like</vt:lpstr>
      <vt:lpstr>Can we really use SVD if we cant use PCA?</vt:lpstr>
      <vt:lpstr>Model Based Collaborative Filtering</vt:lpstr>
      <vt:lpstr>PowerPoint Presentation</vt:lpstr>
      <vt:lpstr>PowerPoint Presentation</vt:lpstr>
      <vt:lpstr>PowerPoint Presentation</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Visual Walkthrough of SVD using iterative approach</vt:lpstr>
      <vt:lpstr>PowerPoint Presentation</vt:lpstr>
      <vt:lpstr>Using NN for Recommender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Filtering</dc:title>
  <dc:creator>arunabh singh</dc:creator>
  <cp:lastModifiedBy>arunabh singh</cp:lastModifiedBy>
  <cp:revision>122</cp:revision>
  <dcterms:created xsi:type="dcterms:W3CDTF">2020-09-21T14:17:15Z</dcterms:created>
  <dcterms:modified xsi:type="dcterms:W3CDTF">2020-11-17T07:21:35Z</dcterms:modified>
</cp:coreProperties>
</file>